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9" r:id="rId1"/>
    <p:sldMasterId id="2147483660" r:id="rId2"/>
  </p:sldMasterIdLst>
  <p:notesMasterIdLst>
    <p:notesMasterId r:id="rId8"/>
  </p:notesMasterIdLst>
  <p:sldIdLst>
    <p:sldId id="256" r:id="rId3"/>
    <p:sldId id="257" r:id="rId4"/>
    <p:sldId id="259" r:id="rId5"/>
    <p:sldId id="260" r:id="rId6"/>
    <p:sldId id="258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08" y="2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649292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850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9650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4016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7963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0647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250825" y="205977"/>
            <a:ext cx="6842099" cy="69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250825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ru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ru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612883" y="237322"/>
            <a:ext cx="7772400" cy="5418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ubTitle" idx="1"/>
          </p:nvPr>
        </p:nvSpPr>
        <p:spPr>
          <a:xfrm>
            <a:off x="1258723" y="779205"/>
            <a:ext cx="6400799" cy="3591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ru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 rot="5400000">
            <a:off x="5463749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1"/>
            <a:ext cx="43887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ru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250825" y="205977"/>
            <a:ext cx="6842099" cy="69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 rot="5400000">
            <a:off x="2668374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ru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3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ru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399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575050" y="204787"/>
            <a:ext cx="5111699" cy="43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99" cy="351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ru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ru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250825" y="205977"/>
            <a:ext cx="6842099" cy="69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ru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250825" y="205977"/>
            <a:ext cx="6842099" cy="69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099" cy="47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099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900" cy="47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ru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250825" y="205977"/>
            <a:ext cx="6842099" cy="69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ru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/>
        </p:nvSpPr>
        <p:spPr>
          <a:xfrm>
            <a:off x="0" y="0"/>
            <a:ext cx="7235700" cy="1080000"/>
          </a:xfrm>
          <a:prstGeom prst="rect">
            <a:avLst/>
          </a:prstGeom>
          <a:gradFill>
            <a:gsLst>
              <a:gs pos="0">
                <a:srgbClr val="8B5E34"/>
              </a:gs>
              <a:gs pos="100000">
                <a:srgbClr val="8B5E34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250825" y="205977"/>
            <a:ext cx="6842099" cy="69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250825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ru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Shape 1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896100" y="0"/>
            <a:ext cx="2247900" cy="1080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/>
        </p:nvSpPr>
        <p:spPr>
          <a:xfrm>
            <a:off x="0" y="0"/>
            <a:ext cx="7235825" cy="1079896"/>
          </a:xfrm>
          <a:prstGeom prst="rect">
            <a:avLst/>
          </a:prstGeom>
          <a:gradFill>
            <a:gsLst>
              <a:gs pos="0">
                <a:srgbClr val="8B5E34"/>
              </a:gs>
              <a:gs pos="100000">
                <a:srgbClr val="8B5E34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Shape 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6100" y="0"/>
            <a:ext cx="2247900" cy="1079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x="250825" y="195262"/>
            <a:ext cx="8569325" cy="1026318"/>
          </a:xfrm>
          <a:prstGeom prst="rect">
            <a:avLst/>
          </a:prstGeom>
          <a:gradFill>
            <a:gsLst>
              <a:gs pos="0">
                <a:srgbClr val="8B5E34"/>
              </a:gs>
              <a:gs pos="63999">
                <a:srgbClr val="8B5E34"/>
              </a:gs>
              <a:gs pos="100000">
                <a:srgbClr val="8B5E34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250825" y="205977"/>
            <a:ext cx="6842124" cy="691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250825" y="1200150"/>
            <a:ext cx="8229600" cy="33944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ru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ctrTitle"/>
          </p:nvPr>
        </p:nvSpPr>
        <p:spPr>
          <a:xfrm>
            <a:off x="612775" y="236934"/>
            <a:ext cx="7772400" cy="5417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"/>
              <a:t>Новинки литературы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subTitle" idx="1"/>
          </p:nvPr>
        </p:nvSpPr>
        <p:spPr>
          <a:xfrm>
            <a:off x="1258887" y="778668"/>
            <a:ext cx="6400799" cy="3595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ru" dirty="0" smtClean="0"/>
              <a:t>Январь, 2023</a:t>
            </a:r>
            <a:endParaRPr lang="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250825" y="205977"/>
            <a:ext cx="6842124" cy="6917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"/>
              <a:t>Методическая литература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4309425" y="1358225"/>
            <a:ext cx="4620599" cy="3497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ru" b="1" dirty="0" smtClean="0"/>
              <a:t>Духовность и патриотизм</a:t>
            </a:r>
            <a:r>
              <a:rPr lang="ru" dirty="0" smtClean="0"/>
              <a:t>: факультативные занятия «Основы духовно-нравственной культуры и патриотизма»: 6(7) кл.: пособие для учащихся. В 2 ч. Ч.1. </a:t>
            </a:r>
            <a:r>
              <a:rPr lang="ru" dirty="0"/>
              <a:t>- Мн.: </a:t>
            </a:r>
            <a:r>
              <a:rPr lang="ru" dirty="0" smtClean="0"/>
              <a:t>А</a:t>
            </a:r>
            <a:r>
              <a:rPr lang="be-BY" dirty="0" smtClean="0"/>
              <a:t>іВ</a:t>
            </a:r>
            <a:r>
              <a:rPr lang="ru" dirty="0" smtClean="0"/>
              <a:t>, 2022. </a:t>
            </a:r>
            <a:r>
              <a:rPr lang="ru" dirty="0"/>
              <a:t>- </a:t>
            </a:r>
            <a:r>
              <a:rPr lang="ru" dirty="0" smtClean="0"/>
              <a:t>148 </a:t>
            </a:r>
            <a:r>
              <a:rPr lang="ru" dirty="0"/>
              <a:t>с.</a:t>
            </a:r>
          </a:p>
          <a:p>
            <a:pPr lvl="0" algn="just" rtl="0">
              <a:spcBef>
                <a:spcPts val="0"/>
              </a:spcBef>
              <a:buNone/>
            </a:pPr>
            <a:r>
              <a:rPr lang="ru" dirty="0"/>
              <a:t>	</a:t>
            </a:r>
          </a:p>
          <a:p>
            <a:pPr lvl="0" indent="457200" algn="just" rtl="0">
              <a:spcBef>
                <a:spcPts val="0"/>
              </a:spcBef>
              <a:buNone/>
            </a:pPr>
            <a:r>
              <a:rPr lang="ru-RU" dirty="0" smtClean="0"/>
              <a:t>Издание содержит три компонента: книгу для чтения, рабочую тетрадь, иллюстрированный словарь. Материалы пособия направлены на воспитание нравственно зрелой, духовно развитой личности, способной </a:t>
            </a:r>
            <a:r>
              <a:rPr lang="ru-RU" smtClean="0"/>
              <a:t>осознавать ответственность </a:t>
            </a:r>
            <a:r>
              <a:rPr lang="ru-RU" dirty="0" smtClean="0"/>
              <a:t>за судьбу своего Отечества.</a:t>
            </a:r>
            <a:endParaRPr lang="ru" dirty="0"/>
          </a:p>
          <a:p>
            <a:pPr lvl="0" algn="just" rtl="0">
              <a:spcBef>
                <a:spcPts val="0"/>
              </a:spcBef>
              <a:buNone/>
            </a:pPr>
            <a:endParaRPr dirty="0"/>
          </a:p>
          <a:p>
            <a:pPr lvl="0" algn="just">
              <a:spcBef>
                <a:spcPts val="0"/>
              </a:spcBef>
              <a:buNone/>
            </a:pPr>
            <a:r>
              <a:rPr lang="ru" dirty="0"/>
              <a:t>	</a:t>
            </a:r>
            <a:r>
              <a:rPr lang="ru" dirty="0" smtClean="0"/>
              <a:t>Количество поступлений - 1 </a:t>
            </a:r>
            <a:r>
              <a:rPr lang="ru" dirty="0"/>
              <a:t>экз.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7670"/>
            <a:ext cx="2880320" cy="401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250825" y="205977"/>
            <a:ext cx="6842124" cy="6917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" dirty="0" smtClean="0"/>
              <a:t>Художественная литература</a:t>
            </a:r>
            <a:endParaRPr lang="ru" dirty="0"/>
          </a:p>
        </p:txBody>
      </p:sp>
      <p:sp>
        <p:nvSpPr>
          <p:cNvPr id="103" name="Shape 103"/>
          <p:cNvSpPr txBox="1"/>
          <p:nvPr/>
        </p:nvSpPr>
        <p:spPr>
          <a:xfrm>
            <a:off x="4309425" y="1358225"/>
            <a:ext cx="4620599" cy="3497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ru" b="1" dirty="0" smtClean="0"/>
              <a:t>Зборнік драматычных твораў для вывучэння ў 10 класе</a:t>
            </a:r>
            <a:r>
              <a:rPr lang="ru" dirty="0" smtClean="0"/>
              <a:t>. </a:t>
            </a:r>
            <a:r>
              <a:rPr lang="ru" dirty="0"/>
              <a:t>- Мн.: </a:t>
            </a:r>
            <a:r>
              <a:rPr lang="ru" dirty="0" smtClean="0"/>
              <a:t>Беларусь, 2022. </a:t>
            </a:r>
            <a:r>
              <a:rPr lang="ru" dirty="0"/>
              <a:t>- </a:t>
            </a:r>
            <a:r>
              <a:rPr lang="ru" dirty="0" smtClean="0"/>
              <a:t>199 </a:t>
            </a:r>
            <a:r>
              <a:rPr lang="ru" dirty="0"/>
              <a:t>с.</a:t>
            </a:r>
          </a:p>
          <a:p>
            <a:pPr lvl="0" algn="just" rtl="0">
              <a:spcBef>
                <a:spcPts val="0"/>
              </a:spcBef>
              <a:buNone/>
            </a:pPr>
            <a:r>
              <a:rPr lang="ru" dirty="0"/>
              <a:t>	</a:t>
            </a:r>
          </a:p>
          <a:p>
            <a:pPr lvl="0" indent="457200" algn="just" rtl="0">
              <a:spcBef>
                <a:spcPts val="0"/>
              </a:spcBef>
              <a:buNone/>
            </a:pPr>
            <a:r>
              <a:rPr lang="be-BY" dirty="0" smtClean="0"/>
              <a:t>У зборнік увайшлі драматычныя творы вядомых беларускіх пісьменнікаў, якія сваімі п’есамі не толькі ўзбагацілі айчынную літаратуру і нацыянальны тэатральны рэпертуар, але і ўнеслі ўклад у сусветную скарбніцу мастацкага твора.</a:t>
            </a:r>
          </a:p>
          <a:p>
            <a:pPr lvl="0" indent="457200" algn="just" rtl="0">
              <a:spcBef>
                <a:spcPts val="0"/>
              </a:spcBef>
              <a:buNone/>
            </a:pPr>
            <a:r>
              <a:rPr lang="be-BY" dirty="0" smtClean="0"/>
              <a:t>Купала Я. Раскіданае гняздо.</a:t>
            </a:r>
          </a:p>
          <a:p>
            <a:pPr lvl="0" indent="457200" algn="just" rtl="0">
              <a:spcBef>
                <a:spcPts val="0"/>
              </a:spcBef>
              <a:buNone/>
            </a:pPr>
            <a:r>
              <a:rPr lang="be-BY" dirty="0" smtClean="0"/>
              <a:t>Крапіва К. Хто смяецца апошнім. Мілы чалавек.</a:t>
            </a:r>
            <a:endParaRPr lang="ru" dirty="0"/>
          </a:p>
          <a:p>
            <a:pPr lvl="0" algn="just" rtl="0">
              <a:spcBef>
                <a:spcPts val="0"/>
              </a:spcBef>
              <a:buNone/>
            </a:pPr>
            <a:endParaRPr dirty="0"/>
          </a:p>
          <a:p>
            <a:pPr lvl="0" algn="just">
              <a:spcBef>
                <a:spcPts val="0"/>
              </a:spcBef>
              <a:buNone/>
            </a:pPr>
            <a:r>
              <a:rPr lang="ru" dirty="0"/>
              <a:t>	</a:t>
            </a:r>
            <a:r>
              <a:rPr lang="ru" dirty="0" smtClean="0"/>
              <a:t>Колькасць паступленняў - 20 </a:t>
            </a:r>
            <a:r>
              <a:rPr lang="ru" dirty="0"/>
              <a:t>экз.</a:t>
            </a:r>
          </a:p>
        </p:txBody>
      </p:sp>
      <p:pic>
        <p:nvPicPr>
          <p:cNvPr id="3074" name="Picture 2" descr="D:\Мои документы\Новые поступления\поступления 2023\1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33485"/>
            <a:ext cx="2642555" cy="378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054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250825" y="205977"/>
            <a:ext cx="6842124" cy="6917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" dirty="0" smtClean="0"/>
              <a:t>Художественная литература</a:t>
            </a:r>
            <a:endParaRPr lang="ru" dirty="0"/>
          </a:p>
        </p:txBody>
      </p:sp>
      <p:sp>
        <p:nvSpPr>
          <p:cNvPr id="103" name="Shape 103"/>
          <p:cNvSpPr txBox="1"/>
          <p:nvPr/>
        </p:nvSpPr>
        <p:spPr>
          <a:xfrm>
            <a:off x="4309425" y="1358225"/>
            <a:ext cx="4620599" cy="3497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ru" b="1" dirty="0" smtClean="0"/>
              <a:t>Сборник произведений И.Бунина для 11 класса</a:t>
            </a:r>
            <a:r>
              <a:rPr lang="ru" dirty="0" smtClean="0"/>
              <a:t>. </a:t>
            </a:r>
            <a:r>
              <a:rPr lang="ru" dirty="0"/>
              <a:t>- Мн.: </a:t>
            </a:r>
            <a:r>
              <a:rPr lang="ru" dirty="0" smtClean="0"/>
              <a:t>Беларусь, 2022. </a:t>
            </a:r>
            <a:r>
              <a:rPr lang="ru" dirty="0"/>
              <a:t>- </a:t>
            </a:r>
            <a:r>
              <a:rPr lang="ru" dirty="0" smtClean="0"/>
              <a:t>367 </a:t>
            </a:r>
            <a:r>
              <a:rPr lang="ru" dirty="0"/>
              <a:t>с.</a:t>
            </a:r>
          </a:p>
          <a:p>
            <a:pPr lvl="0" algn="just" rtl="0">
              <a:spcBef>
                <a:spcPts val="0"/>
              </a:spcBef>
              <a:buNone/>
            </a:pPr>
            <a:r>
              <a:rPr lang="ru" dirty="0"/>
              <a:t>	</a:t>
            </a:r>
          </a:p>
          <a:p>
            <a:pPr lvl="0" indent="457200" algn="just" rtl="0">
              <a:spcBef>
                <a:spcPts val="0"/>
              </a:spcBef>
              <a:buNone/>
            </a:pPr>
            <a:r>
              <a:rPr lang="ru-RU" dirty="0" smtClean="0"/>
              <a:t>Как пахнут антоновские яблоки? Кто вы, господин из Сан-Франциско? И у любви есть грамматика? Что такое лёгкое дыхание? Как не замёрзнуть холодной осенью? Каким бывает чистый понедельник? Чем интересна жизнь Арсеньева? На эти и ряд других вопросов ответы можно найти, окунувшись в мир </a:t>
            </a:r>
            <a:r>
              <a:rPr lang="ru-RU" dirty="0" err="1" smtClean="0"/>
              <a:t>вощедших</a:t>
            </a:r>
            <a:r>
              <a:rPr lang="ru-RU" dirty="0" smtClean="0"/>
              <a:t> в сборник произведений, которые представляют собой синтез прозы и поэзии.</a:t>
            </a:r>
            <a:endParaRPr lang="ru" dirty="0"/>
          </a:p>
          <a:p>
            <a:pPr lvl="0" algn="just" rtl="0">
              <a:spcBef>
                <a:spcPts val="0"/>
              </a:spcBef>
              <a:buNone/>
            </a:pPr>
            <a:endParaRPr dirty="0"/>
          </a:p>
          <a:p>
            <a:pPr lvl="0" algn="just">
              <a:spcBef>
                <a:spcPts val="0"/>
              </a:spcBef>
              <a:buNone/>
            </a:pPr>
            <a:r>
              <a:rPr lang="ru"/>
              <a:t>	</a:t>
            </a:r>
            <a:r>
              <a:rPr lang="ru" smtClean="0"/>
              <a:t>Количество поступлений </a:t>
            </a:r>
            <a:r>
              <a:rPr lang="ru" dirty="0" smtClean="0"/>
              <a:t>- 20 </a:t>
            </a:r>
            <a:r>
              <a:rPr lang="ru" dirty="0"/>
              <a:t>экз.</a:t>
            </a:r>
          </a:p>
        </p:txBody>
      </p:sp>
      <p:pic>
        <p:nvPicPr>
          <p:cNvPr id="4098" name="Picture 2" descr="D:\Мои документы\Новые поступления\поступления 2023\2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3898"/>
            <a:ext cx="2643916" cy="382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61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250825" y="205977"/>
            <a:ext cx="6842099" cy="691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" dirty="0" smtClean="0"/>
              <a:t>Художественная </a:t>
            </a:r>
            <a:r>
              <a:rPr lang="ru" dirty="0"/>
              <a:t>литература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4211959" y="1268950"/>
            <a:ext cx="4533265" cy="3535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ru" b="1" dirty="0" smtClean="0"/>
              <a:t>Колас Я. Сымон-музыка; На ростанях. </a:t>
            </a:r>
            <a:r>
              <a:rPr lang="ru" dirty="0" smtClean="0"/>
              <a:t>- </a:t>
            </a:r>
            <a:r>
              <a:rPr lang="ru" dirty="0"/>
              <a:t>Мн.: </a:t>
            </a:r>
            <a:r>
              <a:rPr lang="ru" dirty="0" smtClean="0"/>
              <a:t>Мастацкая літаратура, 2022. </a:t>
            </a:r>
          </a:p>
          <a:p>
            <a:pPr lvl="0" algn="just" rtl="0">
              <a:spcBef>
                <a:spcPts val="0"/>
              </a:spcBef>
              <a:buNone/>
            </a:pPr>
            <a:r>
              <a:rPr lang="ru" dirty="0"/>
              <a:t> </a:t>
            </a:r>
            <a:r>
              <a:rPr lang="ru" dirty="0" smtClean="0"/>
              <a:t>           </a:t>
            </a:r>
          </a:p>
          <a:p>
            <a:pPr lvl="0" algn="just" rtl="0">
              <a:spcBef>
                <a:spcPts val="0"/>
              </a:spcBef>
              <a:buNone/>
            </a:pPr>
            <a:r>
              <a:rPr lang="ru" dirty="0"/>
              <a:t>	</a:t>
            </a:r>
            <a:r>
              <a:rPr lang="ru" dirty="0" smtClean="0"/>
              <a:t>Кніга з творамі класіка беларускай літаратуры Якуба Коласа зацікавіць школьнікаў, настаўнікаў, усіх аматараў прыгожага пісьменства.</a:t>
            </a:r>
            <a:endParaRPr lang="ru" dirty="0"/>
          </a:p>
          <a:p>
            <a:pPr lvl="0" algn="just" rtl="0">
              <a:spcBef>
                <a:spcPts val="0"/>
              </a:spcBef>
              <a:buNone/>
            </a:pPr>
            <a:endParaRPr dirty="0"/>
          </a:p>
          <a:p>
            <a:pPr lvl="0" algn="just" rtl="0">
              <a:spcBef>
                <a:spcPts val="0"/>
              </a:spcBef>
              <a:buNone/>
            </a:pPr>
            <a:r>
              <a:rPr lang="ru" dirty="0"/>
              <a:t>	Колькасць паступленняў - </a:t>
            </a:r>
            <a:r>
              <a:rPr lang="ru" dirty="0" smtClean="0"/>
              <a:t>20 </a:t>
            </a:r>
            <a:r>
              <a:rPr lang="ru" dirty="0"/>
              <a:t>экз..</a:t>
            </a:r>
          </a:p>
          <a:p>
            <a:pPr lvl="0" algn="just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31590"/>
            <a:ext cx="1878347" cy="2613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D:\Мои документы\Новые поступления\поступления 2023\4.jpe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044" y="1897012"/>
            <a:ext cx="2009043" cy="269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8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8B5E34"/>
      </a:accent1>
      <a:accent2>
        <a:srgbClr val="6BA7F8"/>
      </a:accent2>
      <a:accent3>
        <a:srgbClr val="C3DBFC"/>
      </a:accent3>
      <a:accent4>
        <a:srgbClr val="0A2793"/>
      </a:accent4>
      <a:accent5>
        <a:srgbClr val="C0E8FD"/>
      </a:accent5>
      <a:accent6>
        <a:srgbClr val="6097E1"/>
      </a:accent6>
      <a:hlink>
        <a:srgbClr val="0B6DEF"/>
      </a:hlink>
      <a:folHlink>
        <a:srgbClr val="237DF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28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8B5E34"/>
      </a:accent1>
      <a:accent2>
        <a:srgbClr val="6BA7F8"/>
      </a:accent2>
      <a:accent3>
        <a:srgbClr val="C3DBFC"/>
      </a:accent3>
      <a:accent4>
        <a:srgbClr val="0A2793"/>
      </a:accent4>
      <a:accent5>
        <a:srgbClr val="C0E8FD"/>
      </a:accent5>
      <a:accent6>
        <a:srgbClr val="6097E1"/>
      </a:accent6>
      <a:hlink>
        <a:srgbClr val="0B6DEF"/>
      </a:hlink>
      <a:folHlink>
        <a:srgbClr val="237DF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107</Words>
  <Application>Microsoft Office PowerPoint</Application>
  <PresentationFormat>Экран (16:9)</PresentationFormat>
  <Paragraphs>28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Office Theme</vt:lpstr>
      <vt:lpstr>1_Office Theme</vt:lpstr>
      <vt:lpstr>Новинки литературы</vt:lpstr>
      <vt:lpstr>Методическая литература</vt:lpstr>
      <vt:lpstr>Художественная литература</vt:lpstr>
      <vt:lpstr>Художественная литература</vt:lpstr>
      <vt:lpstr>Художественная литература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Новинки литературы</dc:title>
  <dc:creator>User</dc:creator>
  <cp:lastModifiedBy>user</cp:lastModifiedBy>
  <cp:revision>13</cp:revision>
  <dcterms:modified xsi:type="dcterms:W3CDTF">2023-09-16T09:18:54Z</dcterms:modified>
</cp:coreProperties>
</file>